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06" r:id="rId5"/>
    <p:sldId id="256" r:id="rId6"/>
    <p:sldId id="277" r:id="rId7"/>
    <p:sldId id="278" r:id="rId8"/>
    <p:sldId id="279" r:id="rId9"/>
    <p:sldId id="280" r:id="rId10"/>
    <p:sldId id="276" r:id="rId11"/>
    <p:sldId id="257" r:id="rId12"/>
    <p:sldId id="258" r:id="rId13"/>
    <p:sldId id="259" r:id="rId14"/>
    <p:sldId id="260" r:id="rId15"/>
    <p:sldId id="261" r:id="rId16"/>
    <p:sldId id="262" r:id="rId17"/>
    <p:sldId id="275" r:id="rId18"/>
    <p:sldId id="263" r:id="rId19"/>
    <p:sldId id="264" r:id="rId20"/>
    <p:sldId id="265" r:id="rId21"/>
    <p:sldId id="274" r:id="rId22"/>
    <p:sldId id="266" r:id="rId23"/>
    <p:sldId id="273" r:id="rId24"/>
    <p:sldId id="267" r:id="rId25"/>
    <p:sldId id="272" r:id="rId26"/>
    <p:sldId id="268" r:id="rId27"/>
    <p:sldId id="269" r:id="rId28"/>
    <p:sldId id="270" r:id="rId29"/>
    <p:sldId id="271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8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34" r:id="rId76"/>
    <p:sldId id="335" r:id="rId77"/>
    <p:sldId id="329" r:id="rId78"/>
    <p:sldId id="330" r:id="rId79"/>
    <p:sldId id="331" r:id="rId80"/>
    <p:sldId id="332" r:id="rId81"/>
    <p:sldId id="333" r:id="rId82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F997-AB47-D33E-8C4A-1A67A4139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E4526-26A8-BAF4-22FF-5B38E5596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4982A-500F-13A2-6819-F1DA63BBD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D6D5-394D-4663-8A6A-21A6BE576AD6}" type="datetimeFigureOut">
              <a:rPr lang="ar-EG" smtClean="0"/>
              <a:t>08/11/1443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4CD94-2BD3-B138-2399-6A71C71D4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83D53-B550-4115-89A8-92C6780B5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4337-9D9D-49D2-AB2C-22DE1D96CCB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51685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8D28-AC48-316E-C935-A5877DDE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85DE5-90CA-F824-625F-DF45F2237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A540D-F54B-7F2B-90CC-94154BEAD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D6D5-394D-4663-8A6A-21A6BE576AD6}" type="datetimeFigureOut">
              <a:rPr lang="ar-EG" smtClean="0"/>
              <a:t>08/11/1443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E6681-EDB1-A78C-2175-B1E8FBB9B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18774-FCCB-E74E-B63E-72C75CC3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4337-9D9D-49D2-AB2C-22DE1D96CCB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75669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A9FACE-7DEC-44F0-3536-429CE65735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7DBC2-21BE-6021-F03B-03BDC738A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44290-F4EB-1FED-D50E-0AD14F48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D6D5-394D-4663-8A6A-21A6BE576AD6}" type="datetimeFigureOut">
              <a:rPr lang="ar-EG" smtClean="0"/>
              <a:t>08/11/1443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AA07B-EF08-E2F8-D788-5CC7A6073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11C9D-93ED-8295-670A-D65F80C2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4337-9D9D-49D2-AB2C-22DE1D96CCB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4499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37D0-A95A-5696-29D3-775E59E3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D5A3E-0A88-D8C2-688E-1FD93E452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8E0F2-AC05-3B20-4B92-E96EAB776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D6D5-394D-4663-8A6A-21A6BE576AD6}" type="datetimeFigureOut">
              <a:rPr lang="ar-EG" smtClean="0"/>
              <a:t>08/11/1443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6E590-4705-B822-45E7-9C01A512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A49C9-8E89-FC9C-C99C-603D14729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4337-9D9D-49D2-AB2C-22DE1D96CCB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0742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FC49-F1A1-D13E-A8D5-BF1621B92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C1D50-AA11-0982-B834-4E7598C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4D1F2-B4D2-2E49-7E30-1A69C9723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D6D5-394D-4663-8A6A-21A6BE576AD6}" type="datetimeFigureOut">
              <a:rPr lang="ar-EG" smtClean="0"/>
              <a:t>08/11/1443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32B8E-BBE3-BBE2-BBEE-C502EEA7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805C1-D7AF-1BDA-4BC3-6C7A72F6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4337-9D9D-49D2-AB2C-22DE1D96CCB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0405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C52F-EE6B-071D-9B19-3C3E1797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A902-425D-A0E9-283B-65CFA7382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0D351-41E6-8E52-ABC7-DC11CCFBA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8D6E3-51BE-76C3-851F-2B8DE630A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D6D5-394D-4663-8A6A-21A6BE576AD6}" type="datetimeFigureOut">
              <a:rPr lang="ar-EG" smtClean="0"/>
              <a:t>08/11/1443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94CE0-1F92-4726-7496-2FC618BA4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EEEE-7C5F-FDFE-E567-91BA2940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4337-9D9D-49D2-AB2C-22DE1D96CCB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259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AA3F-5C16-26FE-F41C-C14B59CC7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965BF-164E-6D4C-F730-90CA8447A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6A310-CBED-76C8-66A3-A9723DE36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B7DCC1-5049-8770-793E-A69BBEF82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B901B2-7ECC-B8B7-74E8-71FBE8E76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A750DA-9837-C8B7-A1C7-BAB56A99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D6D5-394D-4663-8A6A-21A6BE576AD6}" type="datetimeFigureOut">
              <a:rPr lang="ar-EG" smtClean="0"/>
              <a:t>08/11/1443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DAD94-572F-1E8F-9577-714D884A0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55B96C-885A-6ECF-7CE5-9D032FF5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4337-9D9D-49D2-AB2C-22DE1D96CCB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7187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C863-9225-6256-15E8-A4D3884B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1BFAC-E5FE-1405-D4C3-253CB0F8B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D6D5-394D-4663-8A6A-21A6BE576AD6}" type="datetimeFigureOut">
              <a:rPr lang="ar-EG" smtClean="0"/>
              <a:t>08/11/1443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B4D6A-F8D7-75A5-AA3C-D5DD279DF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9D741-C0C1-3586-F8FC-42FD6DEC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4337-9D9D-49D2-AB2C-22DE1D96CCB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9822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A52CC6-3377-18DA-3530-54605E826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D6D5-394D-4663-8A6A-21A6BE576AD6}" type="datetimeFigureOut">
              <a:rPr lang="ar-EG" smtClean="0"/>
              <a:t>08/11/1443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9D785-F586-7DDD-CA9D-87050707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C463B-E5DA-3B89-646E-8CBAB022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4337-9D9D-49D2-AB2C-22DE1D96CCB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1033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F5DD-EE77-4E22-D19F-B89429F3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FA13C-0A2F-5E5E-0205-99E259734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C8975-3313-94DF-E6A1-997280B59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3EC93-0A1B-D167-0590-47B35AA3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D6D5-394D-4663-8A6A-21A6BE576AD6}" type="datetimeFigureOut">
              <a:rPr lang="ar-EG" smtClean="0"/>
              <a:t>08/11/1443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08D60-8F16-A8E2-F53E-0837F55A8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2A9CF-4215-27E7-C8F1-BA18EE51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4337-9D9D-49D2-AB2C-22DE1D96CCB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8219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1ED8-16CA-71F7-CFEC-B71D9F48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CAC5D-841B-1C0E-7BD3-EBE615D3F8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3960B-C924-C696-A888-1624BD375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5A25F-F120-EC9A-83D9-9E5445F7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D6D5-394D-4663-8A6A-21A6BE576AD6}" type="datetimeFigureOut">
              <a:rPr lang="ar-EG" smtClean="0"/>
              <a:t>08/11/1443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BA690-F7BA-3241-8DB4-F3F2C02F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E5F3F-15DF-185D-C207-4019F95B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4337-9D9D-49D2-AB2C-22DE1D96CCB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87498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DD9D33-FD23-016B-3485-18105223E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B8191-76DB-F11C-21C2-22E6A9F14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21C85-AD1B-6DB7-BF5F-730711478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9D6D5-394D-4663-8A6A-21A6BE576AD6}" type="datetimeFigureOut">
              <a:rPr lang="ar-EG" smtClean="0"/>
              <a:t>08/11/1443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2B94F-4573-285C-08B7-9B85C4BC8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22A8C-DC41-091D-98A8-1994C7361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24337-9D9D-49D2-AB2C-22DE1D96CCB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8111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1015" y="2023883"/>
            <a:ext cx="7127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gency FB" pitchFamily="34" charset="0"/>
              </a:rPr>
              <a:t>Computational Techniques 2 Project</a:t>
            </a:r>
            <a:endParaRPr lang="en-US" sz="3600" b="1" dirty="0">
              <a:latin typeface="Agency FB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016" y="2649416"/>
            <a:ext cx="103397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gency FB" pitchFamily="34" charset="0"/>
              </a:rPr>
              <a:t>Team members: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 smtClean="0"/>
              <a:t>Reem</a:t>
            </a:r>
            <a:r>
              <a:rPr lang="en-US" sz="3200" dirty="0" smtClean="0"/>
              <a:t> Ashraf                     4.Shahd </a:t>
            </a:r>
            <a:r>
              <a:rPr lang="en-US" sz="3200" dirty="0" err="1"/>
              <a:t>Medhat</a:t>
            </a: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 err="1" smtClean="0"/>
              <a:t>Habeba</a:t>
            </a:r>
            <a:r>
              <a:rPr lang="en-US" sz="3200" dirty="0" smtClean="0"/>
              <a:t> </a:t>
            </a:r>
            <a:r>
              <a:rPr lang="en-US" sz="3200" dirty="0" err="1" smtClean="0"/>
              <a:t>Ayman</a:t>
            </a:r>
            <a:r>
              <a:rPr lang="en-US" sz="3200" dirty="0" smtClean="0"/>
              <a:t>                5.Salma Osama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 smtClean="0"/>
              <a:t>Shrouk</a:t>
            </a:r>
            <a:r>
              <a:rPr lang="en-US" sz="3200" dirty="0" smtClean="0"/>
              <a:t> Mohamed           6.Rana Mohamed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68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7F452A-3CE5-2D51-A315-D6D4BD81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7421"/>
            <a:ext cx="10515600" cy="426251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BAF7EB1-B2BF-50D9-7DFE-13D59ABE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Verdana" panose="020B0604030504040204" pitchFamily="34" charset="0"/>
              </a:rPr>
              <a:t>UP_KW_CELLULAR_COMPONENT  </a:t>
            </a:r>
            <a:endParaRPr lang="ar-EG" b="1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83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3CA8-6BA0-0278-F7A2-3D3338BA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UP_KW_MOLECULAR_FUNCTION</a:t>
            </a: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5DBB8-3B0D-6E1A-D386-5D12863C4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6999"/>
            <a:ext cx="10162735" cy="52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6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993E-432B-9F54-24C3-AB989E0D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UP_KW_PTM</a:t>
            </a:r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</a:t>
            </a: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D270C-C181-85D7-389D-FDCC7EF0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839968"/>
            <a:ext cx="10622279" cy="436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56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A73F5-698F-5582-0CE5-BD20D14E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Verdana" panose="020B0604030504040204" pitchFamily="34" charset="0"/>
              </a:rPr>
              <a:t>UP_SEQ_FEATURE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A3F413-2693-1E96-E93C-CC7B5060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7" y="2642616"/>
            <a:ext cx="5484081" cy="360578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321487-88BB-8BD5-FDB0-72B3BF162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764760"/>
            <a:ext cx="5614416" cy="13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9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D1C5-4A68-A1D9-231E-BF7DD0EF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Gene_Ontology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nerve cell">
            <a:extLst>
              <a:ext uri="{FF2B5EF4-FFF2-40B4-BE49-F238E27FC236}">
                <a16:creationId xmlns:a16="http://schemas.microsoft.com/office/drawing/2014/main" id="{BF71E71A-FA27-2736-BCAA-C9D78E159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7085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D86FD-9EBF-0E8D-41F1-0DB49307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Verdana" panose="020B0604030504040204" pitchFamily="34" charset="0"/>
              </a:rPr>
              <a:t>GOTERM_BP_DIRECT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63EE9-D060-9BC2-B8EE-A5ADFFB0F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2389481"/>
            <a:ext cx="5828261" cy="3890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AC4AA-0A93-ED35-7C7E-A6F2394B6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052446"/>
            <a:ext cx="5828261" cy="256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01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15328-1A6C-D9C9-BF28-DDB0EA9E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GOTERM_CC_DIRECT</a:t>
            </a: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00D0-FD5B-8149-44F0-3BA64675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348"/>
            <a:ext cx="94392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02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E9895-09A4-8AD5-E470-85E442B0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</a:rPr>
              <a:t>GOTERM_MF_DIRECT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B793C69-C5DC-FC9E-46E1-045A5DA0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86" y="2642616"/>
            <a:ext cx="5401923" cy="3605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F009B-5023-C6DE-EBD4-3CF7CF2C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898102"/>
            <a:ext cx="5614416" cy="109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7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FB576-6677-C016-D896-DCDDB5100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8CFF1-0397-883B-3552-EE4482C4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Interactions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863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41DD-AC3F-5FA8-065D-66C6AC45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UP_KW_LIGAND</a:t>
            </a: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42291-E4D5-46AD-F403-1B271A6AB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9006"/>
            <a:ext cx="94869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29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2D52F-4E2D-47EF-5C20-D41EC7190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/>
              <a:t>EscherichiaColiK12_cocomp_hq</a:t>
            </a:r>
            <a:endParaRPr lang="ar-EG" sz="4800" dirty="0"/>
          </a:p>
        </p:txBody>
      </p:sp>
      <p:sp>
        <p:nvSpPr>
          <p:cNvPr id="3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29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55076" y="3059723"/>
            <a:ext cx="2384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1)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4077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F63E9-676C-B566-9854-13CC7458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7" y="3483864"/>
            <a:ext cx="10771779" cy="7223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Pathways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tone footpath on the grassy field against the sky">
            <a:extLst>
              <a:ext uri="{FF2B5EF4-FFF2-40B4-BE49-F238E27FC236}">
                <a16:creationId xmlns:a16="http://schemas.microsoft.com/office/drawing/2014/main" id="{076EF8BF-BB8C-2EDE-CF39-BB559AD7B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3" r="1287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404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940C-40D0-75E5-F51F-4FEF03DC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KEGG_PATHWAY</a:t>
            </a: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08929-DD8E-2C35-791A-08E1DEDE3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44" y="1690689"/>
            <a:ext cx="10018688" cy="447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42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5DDB1-BD8E-6B2A-A987-E39E15B6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Protein_Domains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20139-3237-5B01-137A-039251742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0" r="3216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7332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05B0A7-BA19-70BE-C9F5-A82FA0EA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</a:rPr>
              <a:t>INTERPRO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3E312-29F4-6B99-8817-00E66F00B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97" y="2642616"/>
            <a:ext cx="5341902" cy="3605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B16D37-E125-7203-D174-6C0F86BD8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673526"/>
            <a:ext cx="5614416" cy="154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63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8D61-B2E5-6A96-2A7C-C1EA01E0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PIR_SUPERFAMILY</a:t>
            </a:r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 </a:t>
            </a: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D2E58-5D18-FD49-4652-EB28147B1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4392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53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36A9-FC3C-3075-274C-04D6D948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b="1" i="0" dirty="0">
                <a:effectLst/>
                <a:latin typeface="Verdana" panose="020B0604030504040204" pitchFamily="34" charset="0"/>
              </a:rPr>
              <a:t>SMART</a:t>
            </a:r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</a:t>
            </a: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D0F34-9F6A-6336-89BE-8666CC1AD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16" y="1498429"/>
            <a:ext cx="10085363" cy="44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31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B9EF-177A-7F01-BDFC-291082CE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UP_KW_DOMAIN</a:t>
            </a:r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 </a:t>
            </a: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DDD1E-AE21-82BF-FCED-B477ECA93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01" y="2015269"/>
            <a:ext cx="95821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3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2D52F-4E2D-47EF-5C20-D41EC7190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/>
              <a:t>DrosophilaMelanogaster_lcc_hq</a:t>
            </a:r>
            <a:endParaRPr lang="ar-EG" sz="4800" dirty="0"/>
          </a:p>
        </p:txBody>
      </p:sp>
      <p:sp>
        <p:nvSpPr>
          <p:cNvPr id="3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29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01967" y="3118338"/>
            <a:ext cx="1137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2)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12594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Computer script on a screen">
            <a:extLst>
              <a:ext uri="{FF2B5EF4-FFF2-40B4-BE49-F238E27FC236}">
                <a16:creationId xmlns:a16="http://schemas.microsoft.com/office/drawing/2014/main" id="{CD32DC47-D2C1-7038-1A31-03439BE30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E31BF-1D46-CEC4-12FA-AEABC422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Coding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793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5DFE-A0D3-5323-A115-2E24837BB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Graph Between Protein &amp; its Degree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03" y="922867"/>
            <a:ext cx="6008692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93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Computer script on a screen">
            <a:extLst>
              <a:ext uri="{FF2B5EF4-FFF2-40B4-BE49-F238E27FC236}">
                <a16:creationId xmlns:a16="http://schemas.microsoft.com/office/drawing/2014/main" id="{CD32DC47-D2C1-7038-1A31-03439BE30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E31BF-1D46-CEC4-12FA-AEABC422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Coding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57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CE315-7833-6244-C7F4-239C76BC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Graph Between Degrees &amp; its Frequency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67" y="1317624"/>
            <a:ext cx="5161688" cy="4864851"/>
          </a:xfrm>
        </p:spPr>
      </p:pic>
    </p:spTree>
    <p:extLst>
      <p:ext uri="{BB962C8B-B14F-4D97-AF65-F5344CB8AC3E}">
        <p14:creationId xmlns:p14="http://schemas.microsoft.com/office/powerpoint/2010/main" val="2614843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3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20EAC-7886-9FF7-96AE-C9199085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Graphs Of Degree Distribution</a:t>
            </a:r>
          </a:p>
        </p:txBody>
      </p:sp>
      <p:grpSp>
        <p:nvGrpSpPr>
          <p:cNvPr id="43" name="Group 35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37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3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84" y="880533"/>
            <a:ext cx="3680383" cy="5462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27" y="880533"/>
            <a:ext cx="4100073" cy="499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78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Abstract particle graph background">
            <a:extLst>
              <a:ext uri="{FF2B5EF4-FFF2-40B4-BE49-F238E27FC236}">
                <a16:creationId xmlns:a16="http://schemas.microsoft.com/office/drawing/2014/main" id="{0B8AA73F-CA86-8D59-6579-797AA6CAF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0" r="440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9" name="Freeform: Shape 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91112-F6E6-5437-407A-5C24AD4E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Function Annotation Chart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174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F9BB-612F-7573-41B9-09D49C8B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COG_ONTOLOGY</a:t>
            </a:r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 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6" y="2397144"/>
            <a:ext cx="10109608" cy="3394055"/>
          </a:xfrm>
        </p:spPr>
      </p:pic>
    </p:spTree>
    <p:extLst>
      <p:ext uri="{BB962C8B-B14F-4D97-AF65-F5344CB8AC3E}">
        <p14:creationId xmlns:p14="http://schemas.microsoft.com/office/powerpoint/2010/main" val="368603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825B-7000-ACDD-756B-6035F099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604"/>
            <a:ext cx="10515600" cy="835878"/>
          </a:xfrm>
        </p:spPr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UP_KW_BIOLOGICAL_PROCESS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6" y="1724464"/>
            <a:ext cx="10058400" cy="43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8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BAF7EB1-B2BF-50D9-7DFE-13D59ABE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Verdana" panose="020B0604030504040204" pitchFamily="34" charset="0"/>
              </a:rPr>
              <a:t>UP_KW_CELLULAR_COMPONENT  </a:t>
            </a:r>
            <a:endParaRPr lang="ar-EG" b="1" dirty="0">
              <a:latin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74" y="1279974"/>
            <a:ext cx="10051651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11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3CA8-6BA0-0278-F7A2-3D3338BA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UP_KW_MOLECULAR_FUNCTION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1" y="1279974"/>
            <a:ext cx="10946204" cy="46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12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993E-432B-9F54-24C3-AB989E0D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UP_KW_PTM</a:t>
            </a:r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84" y="1729591"/>
            <a:ext cx="10524912" cy="38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8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A73F5-698F-5582-0CE5-BD20D14E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Verdana" panose="020B0604030504040204" pitchFamily="34" charset="0"/>
              </a:rPr>
              <a:t>UP_SEQ_FEATURE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" y="2150533"/>
            <a:ext cx="6173903" cy="444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733" y="3090333"/>
            <a:ext cx="4792133" cy="28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09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D1C5-4A68-A1D9-231E-BF7DD0EF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Gene_Ontology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nerve cell">
            <a:extLst>
              <a:ext uri="{FF2B5EF4-FFF2-40B4-BE49-F238E27FC236}">
                <a16:creationId xmlns:a16="http://schemas.microsoft.com/office/drawing/2014/main" id="{BF71E71A-FA27-2736-BCAA-C9D78E159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231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5DFE-A0D3-5323-A115-2E24837BB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Graph Between Protein &amp; its Degree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08B8715-33B0-17A1-C937-76E46064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93498"/>
            <a:ext cx="6780700" cy="506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52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D86FD-9EBF-0E8D-41F1-0DB49307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15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atin typeface="Verdana" panose="020B0604030504040204" pitchFamily="34" charset="0"/>
              </a:rPr>
              <a:t>GOTERM_BP_DIRECT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7" y="1270001"/>
            <a:ext cx="6079066" cy="4969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06" y="3869266"/>
            <a:ext cx="4605372" cy="28744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06" y="1109133"/>
            <a:ext cx="4605372" cy="274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66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15328-1A6C-D9C9-BF28-DDB0EA9E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GOTERM_CC_DIRECT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1" y="1504408"/>
            <a:ext cx="6430879" cy="50911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1504408"/>
            <a:ext cx="5501474" cy="509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76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E9895-09A4-8AD5-E470-85E442B0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</a:rPr>
              <a:t>GOTERM_MF_DIRECT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" y="2077507"/>
            <a:ext cx="6267434" cy="4441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67" y="2941214"/>
            <a:ext cx="5220401" cy="31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93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FB576-6677-C016-D896-DCDDB5100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8CFF1-0397-883B-3552-EE4482C4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Interactions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628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41DD-AC3F-5FA8-065D-66C6AC45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UP_KW_LIGAND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1" y="2019178"/>
            <a:ext cx="9655377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26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F63E9-676C-B566-9854-13CC7458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7" y="3483864"/>
            <a:ext cx="10771779" cy="7223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Pathways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tone footpath on the grassy field against the sky">
            <a:extLst>
              <a:ext uri="{FF2B5EF4-FFF2-40B4-BE49-F238E27FC236}">
                <a16:creationId xmlns:a16="http://schemas.microsoft.com/office/drawing/2014/main" id="{076EF8BF-BB8C-2EDE-CF39-BB559AD7B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3" r="1287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9064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940C-40D0-75E5-F51F-4FEF03DC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KEGG_PATHWAY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01" y="2110160"/>
            <a:ext cx="9441998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68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5DDB1-BD8E-6B2A-A987-E39E15B6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Protein_Domains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20139-3237-5B01-137A-039251742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0" r="3216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641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05B0A7-BA19-70BE-C9F5-A82FA0EA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</a:rPr>
              <a:t>INTERPRO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1965160"/>
            <a:ext cx="6094476" cy="4567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248685"/>
            <a:ext cx="5477933" cy="118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57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8D61-B2E5-6A96-2A7C-C1EA01E0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PIR_SUPERFAMILY</a:t>
            </a:r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 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52" y="1958212"/>
            <a:ext cx="9403895" cy="2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90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CE315-7833-6244-C7F4-239C76BC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Graph Between Degrees &amp; its Frequency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1CAE05-3BE4-5CA7-A2EB-CD3508B95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4528" y="643466"/>
            <a:ext cx="520627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39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36A9-FC3C-3075-274C-04D6D948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b="1" i="0" dirty="0">
                <a:effectLst/>
                <a:latin typeface="Verdana" panose="020B0604030504040204" pitchFamily="34" charset="0"/>
              </a:rPr>
              <a:t>SMART</a:t>
            </a:r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19" y="2113117"/>
            <a:ext cx="9403895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64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B9EF-177A-7F01-BDFC-291082CE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UP_KW_DOMAIN</a:t>
            </a:r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 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73" y="1960737"/>
            <a:ext cx="9388654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12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2D52F-4E2D-47EF-5C20-D41EC7190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 smtClean="0"/>
              <a:t>HomoSapiens_cocomp_all</a:t>
            </a:r>
            <a:endParaRPr lang="ar-EG" sz="4800" dirty="0"/>
          </a:p>
        </p:txBody>
      </p:sp>
      <p:sp>
        <p:nvSpPr>
          <p:cNvPr id="3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29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55076" y="3059723"/>
            <a:ext cx="2384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</a:t>
            </a:r>
            <a:r>
              <a:rPr lang="en-US" sz="4000" dirty="0" smtClean="0"/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665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Computer script on a screen">
            <a:extLst>
              <a:ext uri="{FF2B5EF4-FFF2-40B4-BE49-F238E27FC236}">
                <a16:creationId xmlns:a16="http://schemas.microsoft.com/office/drawing/2014/main" id="{CD32DC47-D2C1-7038-1A31-03439BE30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E31BF-1D46-CEC4-12FA-AEABC422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Coding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44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5DFE-A0D3-5323-A115-2E24837BB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Graph Between Protein &amp; its Degree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159" y="1574019"/>
            <a:ext cx="4694327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63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CE315-7833-6244-C7F4-239C76BC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Graph Between Degrees &amp; its Frequency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647" y="1065225"/>
            <a:ext cx="4542767" cy="4351338"/>
          </a:xfrm>
        </p:spPr>
      </p:pic>
    </p:spTree>
    <p:extLst>
      <p:ext uri="{BB962C8B-B14F-4D97-AF65-F5344CB8AC3E}">
        <p14:creationId xmlns:p14="http://schemas.microsoft.com/office/powerpoint/2010/main" val="1416925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3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20EAC-7886-9FF7-96AE-C9199085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Graphs Of Degree Distribution</a:t>
            </a:r>
          </a:p>
        </p:txBody>
      </p:sp>
      <p:grpSp>
        <p:nvGrpSpPr>
          <p:cNvPr id="43" name="Group 35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37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3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76" y="703320"/>
            <a:ext cx="6309907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92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Abstract particle graph background">
            <a:extLst>
              <a:ext uri="{FF2B5EF4-FFF2-40B4-BE49-F238E27FC236}">
                <a16:creationId xmlns:a16="http://schemas.microsoft.com/office/drawing/2014/main" id="{0B8AA73F-CA86-8D59-6579-797AA6CAF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0" r="440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9" name="Freeform: Shape 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91112-F6E6-5437-407A-5C24AD4E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Function Annotation Chart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856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F9BB-612F-7573-41B9-09D49C8B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COG_ONTOLOGY</a:t>
            </a:r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 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56" y="3033607"/>
            <a:ext cx="9769687" cy="1028789"/>
          </a:xfrm>
        </p:spPr>
      </p:pic>
    </p:spTree>
    <p:extLst>
      <p:ext uri="{BB962C8B-B14F-4D97-AF65-F5344CB8AC3E}">
        <p14:creationId xmlns:p14="http://schemas.microsoft.com/office/powerpoint/2010/main" val="2427157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825B-7000-ACDD-756B-6035F099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604"/>
            <a:ext cx="10515600" cy="835878"/>
          </a:xfrm>
        </p:spPr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UP_KW_BIOLOGICAL_PROCESS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53" y="1241039"/>
            <a:ext cx="9624894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70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3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20EAC-7886-9FF7-96AE-C9199085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Graphs Of Degree Distribution</a:t>
            </a:r>
          </a:p>
        </p:txBody>
      </p:sp>
      <p:grpSp>
        <p:nvGrpSpPr>
          <p:cNvPr id="43" name="Group 35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37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3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FC1377F-160C-FABE-0724-D01F1B3B3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5" r="-3" b="-3"/>
          <a:stretch/>
        </p:blipFill>
        <p:spPr>
          <a:xfrm>
            <a:off x="4125081" y="972235"/>
            <a:ext cx="3383280" cy="5047735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5E711FF-A95C-27AA-C6FB-A5350E9E9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3" r="24551" b="-4"/>
          <a:stretch/>
        </p:blipFill>
        <p:spPr>
          <a:xfrm>
            <a:off x="7812357" y="972235"/>
            <a:ext cx="3383280" cy="50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330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BAF7EB1-B2BF-50D9-7DFE-13D59ABE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Verdana" panose="020B0604030504040204" pitchFamily="34" charset="0"/>
              </a:rPr>
              <a:t>UP_KW_CELLULAR_COMPONENT  </a:t>
            </a:r>
            <a:endParaRPr lang="ar-EG" b="1" dirty="0">
              <a:latin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1" y="1811252"/>
            <a:ext cx="9655377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25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3CA8-6BA0-0278-F7A2-3D3338BA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UP_KW_MOLECULAR_FUNCTION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73" y="1607662"/>
            <a:ext cx="9609653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33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993E-432B-9F54-24C3-AB989E0D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smtClean="0">
                <a:effectLst/>
                <a:latin typeface="Verdana" panose="020B0604030504040204" pitchFamily="34" charset="0"/>
              </a:rPr>
              <a:t>UP_KW_DISEASE</a:t>
            </a:r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49" y="2278559"/>
            <a:ext cx="9480102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435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A73F5-698F-5582-0CE5-BD20D14E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Verdana" panose="020B0604030504040204" pitchFamily="34" charset="0"/>
              </a:rPr>
              <a:t>UP_SEQ_FEATURE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5" y="1569310"/>
            <a:ext cx="9487722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10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D1C5-4A68-A1D9-231E-BF7DD0EF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Gene_Ontology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nerve cell">
            <a:extLst>
              <a:ext uri="{FF2B5EF4-FFF2-40B4-BE49-F238E27FC236}">
                <a16:creationId xmlns:a16="http://schemas.microsoft.com/office/drawing/2014/main" id="{BF71E71A-FA27-2736-BCAA-C9D78E159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1339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D86FD-9EBF-0E8D-41F1-0DB49307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15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atin typeface="Verdana" panose="020B0604030504040204" pitchFamily="34" charset="0"/>
              </a:rPr>
              <a:t>GOTERM_BP_DIRECT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44" y="1175565"/>
            <a:ext cx="9257558" cy="535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776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15328-1A6C-D9C9-BF28-DDB0EA9E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GOTERM_CC_DIRECT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21" y="1570892"/>
            <a:ext cx="9109881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76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E9895-09A4-8AD5-E470-85E442B0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</a:rPr>
              <a:t>GOTERM_MF_DIRECT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81" y="1986827"/>
            <a:ext cx="9263530" cy="47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690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FB576-6677-C016-D896-DCDDB5100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8CFF1-0397-883B-3552-EE4482C4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Interactions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42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41DD-AC3F-5FA8-065D-66C6AC45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UP_KW_LIGAND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7290"/>
            <a:ext cx="9541067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9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Abstract particle graph background">
            <a:extLst>
              <a:ext uri="{FF2B5EF4-FFF2-40B4-BE49-F238E27FC236}">
                <a16:creationId xmlns:a16="http://schemas.microsoft.com/office/drawing/2014/main" id="{0B8AA73F-CA86-8D59-6579-797AA6CAF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0" r="440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9" name="Freeform: Shape 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91112-F6E6-5437-407A-5C24AD4E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Function Annotation Chart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1240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F63E9-676C-B566-9854-13CC7458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7" y="3483864"/>
            <a:ext cx="10771779" cy="7223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Pathways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tone footpath on the grassy field against the sky">
            <a:extLst>
              <a:ext uri="{FF2B5EF4-FFF2-40B4-BE49-F238E27FC236}">
                <a16:creationId xmlns:a16="http://schemas.microsoft.com/office/drawing/2014/main" id="{076EF8BF-BB8C-2EDE-CF39-BB559AD7B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3" r="1287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77705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940C-40D0-75E5-F51F-4FEF03DC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KEGG_PATHWAY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9869"/>
            <a:ext cx="9388654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677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940C-40D0-75E5-F51F-4FEF03DC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smtClean="0">
                <a:effectLst/>
                <a:latin typeface="Verdana" panose="020B0604030504040204" pitchFamily="34" charset="0"/>
              </a:rPr>
              <a:t>BIOCARTA</a:t>
            </a:r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4585"/>
            <a:ext cx="9464860" cy="516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43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940C-40D0-75E5-F51F-4FEF03DC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smtClean="0">
                <a:effectLst/>
                <a:latin typeface="Verdana" panose="020B0604030504040204" pitchFamily="34" charset="0"/>
              </a:rPr>
              <a:t>BRID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98" y="2240177"/>
            <a:ext cx="9739204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180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5DDB1-BD8E-6B2A-A987-E39E15B6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Protein_Domains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20139-3237-5B01-137A-039251742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0" r="3216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32044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05B0A7-BA19-70BE-C9F5-A82FA0EA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</a:rPr>
              <a:t>INTERPRO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524" y="1975799"/>
            <a:ext cx="8994336" cy="47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555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8D61-B2E5-6A96-2A7C-C1EA01E0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PIR_SUPERFAMILY</a:t>
            </a:r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 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1880"/>
            <a:ext cx="9533446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280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36A9-FC3C-3075-274C-04D6D948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b="1" i="0" dirty="0">
                <a:effectLst/>
                <a:latin typeface="Verdana" panose="020B0604030504040204" pitchFamily="34" charset="0"/>
              </a:rPr>
              <a:t>SMART</a:t>
            </a:r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65" y="1352061"/>
            <a:ext cx="9156316" cy="537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53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B9EF-177A-7F01-BDFC-291082CE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UP_KW_DOMAIN</a:t>
            </a:r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 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70" y="2313963"/>
            <a:ext cx="9952582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4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F9BB-612F-7573-41B9-09D49C8B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COG_ONTOLOGY</a:t>
            </a:r>
            <a:r>
              <a:rPr lang="en-US" b="1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 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3C6011-3479-D41D-72D4-A871F7BDF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519" y="1866556"/>
            <a:ext cx="9448800" cy="3505200"/>
          </a:xfrm>
        </p:spPr>
      </p:pic>
    </p:spTree>
    <p:extLst>
      <p:ext uri="{BB962C8B-B14F-4D97-AF65-F5344CB8AC3E}">
        <p14:creationId xmlns:p14="http://schemas.microsoft.com/office/powerpoint/2010/main" val="1216956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825B-7000-ACDD-756B-6035F099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604"/>
            <a:ext cx="10515600" cy="835878"/>
          </a:xfrm>
        </p:spPr>
        <p:txBody>
          <a:bodyPr/>
          <a:lstStyle/>
          <a:p>
            <a:r>
              <a:rPr lang="en-US" b="1" i="0" dirty="0">
                <a:effectLst/>
                <a:latin typeface="Verdana" panose="020B0604030504040204" pitchFamily="34" charset="0"/>
              </a:rPr>
              <a:t>UP_KW_BIOLOGICAL_PROCESS</a:t>
            </a: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99356-87CB-8EAA-C9E9-148EB038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8550"/>
            <a:ext cx="10233074" cy="49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8522470C195F498C4E1C60D51B7B35" ma:contentTypeVersion="4" ma:contentTypeDescription="Create a new document." ma:contentTypeScope="" ma:versionID="5e685fabbcdac75f570d3c64e382e1cc">
  <xsd:schema xmlns:xsd="http://www.w3.org/2001/XMLSchema" xmlns:xs="http://www.w3.org/2001/XMLSchema" xmlns:p="http://schemas.microsoft.com/office/2006/metadata/properties" xmlns:ns3="26fb7743-5c2d-4c4f-a623-462998a0f27d" targetNamespace="http://schemas.microsoft.com/office/2006/metadata/properties" ma:root="true" ma:fieldsID="6db364f4b9b46dc299c67b458cdf1eb9" ns3:_="">
    <xsd:import namespace="26fb7743-5c2d-4c4f-a623-462998a0f2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fb7743-5c2d-4c4f-a623-462998a0f2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76B95C-0E22-4183-9B49-8206CF88BD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fb7743-5c2d-4c4f-a623-462998a0f2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7FC726-C429-49CF-ACD6-7980DCF84E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460EC4-24DA-402C-B7DA-0240AE369921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26fb7743-5c2d-4c4f-a623-462998a0f27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EscherichiaColiK12_cocomp_hq</Template>
  <TotalTime>66</TotalTime>
  <Words>144</Words>
  <Application>Microsoft Office PowerPoint</Application>
  <PresentationFormat>Widescreen</PresentationFormat>
  <Paragraphs>85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Agency FB</vt:lpstr>
      <vt:lpstr>Arial</vt:lpstr>
      <vt:lpstr>Calibri</vt:lpstr>
      <vt:lpstr>Calibri Light</vt:lpstr>
      <vt:lpstr>Times New Roman</vt:lpstr>
      <vt:lpstr>Verdana</vt:lpstr>
      <vt:lpstr>Office Theme</vt:lpstr>
      <vt:lpstr>PowerPoint Presentation</vt:lpstr>
      <vt:lpstr>EscherichiaColiK12_cocomp_hq</vt:lpstr>
      <vt:lpstr>Coding</vt:lpstr>
      <vt:lpstr>Graph Between Protein &amp; its Degree</vt:lpstr>
      <vt:lpstr>Graph Between Degrees &amp; its Frequency</vt:lpstr>
      <vt:lpstr>Graphs Of Degree Distribution</vt:lpstr>
      <vt:lpstr>Function Annotation Chart</vt:lpstr>
      <vt:lpstr>COG_ONTOLOGY  </vt:lpstr>
      <vt:lpstr>UP_KW_BIOLOGICAL_PROCESS</vt:lpstr>
      <vt:lpstr>UP_KW_CELLULAR_COMPONENT  </vt:lpstr>
      <vt:lpstr>UP_KW_MOLECULAR_FUNCTION</vt:lpstr>
      <vt:lpstr>UP_KW_PTM </vt:lpstr>
      <vt:lpstr>UP_SEQ_FEATURE</vt:lpstr>
      <vt:lpstr>Gene_Ontology</vt:lpstr>
      <vt:lpstr>GOTERM_BP_DIRECT </vt:lpstr>
      <vt:lpstr>GOTERM_CC_DIRECT</vt:lpstr>
      <vt:lpstr>GOTERM_MF_DIRECT</vt:lpstr>
      <vt:lpstr>Interactions</vt:lpstr>
      <vt:lpstr>UP_KW_LIGAND</vt:lpstr>
      <vt:lpstr>Pathways</vt:lpstr>
      <vt:lpstr>KEGG_PATHWAY</vt:lpstr>
      <vt:lpstr>Protein_Domains</vt:lpstr>
      <vt:lpstr>INTERPRO</vt:lpstr>
      <vt:lpstr>PIR_SUPERFAMILY  </vt:lpstr>
      <vt:lpstr> SMART </vt:lpstr>
      <vt:lpstr>UP_KW_DOMAIN  </vt:lpstr>
      <vt:lpstr>DrosophilaMelanogaster_lcc_hq</vt:lpstr>
      <vt:lpstr>Coding</vt:lpstr>
      <vt:lpstr>Graph Between Protein &amp; its Degree</vt:lpstr>
      <vt:lpstr>Graph Between Degrees &amp; its Frequency</vt:lpstr>
      <vt:lpstr>Graphs Of Degree Distribution</vt:lpstr>
      <vt:lpstr>Function Annotation Chart</vt:lpstr>
      <vt:lpstr>COG_ONTOLOGY  </vt:lpstr>
      <vt:lpstr>UP_KW_BIOLOGICAL_PROCESS</vt:lpstr>
      <vt:lpstr>UP_KW_CELLULAR_COMPONENT  </vt:lpstr>
      <vt:lpstr>UP_KW_MOLECULAR_FUNCTION</vt:lpstr>
      <vt:lpstr>UP_KW_PTM </vt:lpstr>
      <vt:lpstr>UP_SEQ_FEATURE</vt:lpstr>
      <vt:lpstr>Gene_Ontology</vt:lpstr>
      <vt:lpstr>GOTERM_BP_DIRECT </vt:lpstr>
      <vt:lpstr>GOTERM_CC_DIRECT</vt:lpstr>
      <vt:lpstr>GOTERM_MF_DIRECT</vt:lpstr>
      <vt:lpstr>Interactions</vt:lpstr>
      <vt:lpstr>UP_KW_LIGAND</vt:lpstr>
      <vt:lpstr>Pathways</vt:lpstr>
      <vt:lpstr>KEGG_PATHWAY</vt:lpstr>
      <vt:lpstr>Protein_Domains</vt:lpstr>
      <vt:lpstr>INTERPRO</vt:lpstr>
      <vt:lpstr>PIR_SUPERFAMILY  </vt:lpstr>
      <vt:lpstr> SMART </vt:lpstr>
      <vt:lpstr>UP_KW_DOMAIN  </vt:lpstr>
      <vt:lpstr>HomoSapiens_cocomp_all</vt:lpstr>
      <vt:lpstr>Coding</vt:lpstr>
      <vt:lpstr>Graph Between Protein &amp; its Degree</vt:lpstr>
      <vt:lpstr>Graph Between Degrees &amp; its Frequency</vt:lpstr>
      <vt:lpstr>Graphs Of Degree Distribution</vt:lpstr>
      <vt:lpstr>Function Annotation Chart</vt:lpstr>
      <vt:lpstr>COG_ONTOLOGY  </vt:lpstr>
      <vt:lpstr>UP_KW_BIOLOGICAL_PROCESS</vt:lpstr>
      <vt:lpstr>UP_KW_CELLULAR_COMPONENT  </vt:lpstr>
      <vt:lpstr>UP_KW_MOLECULAR_FUNCTION</vt:lpstr>
      <vt:lpstr>UP_KW_DISEASE </vt:lpstr>
      <vt:lpstr>UP_SEQ_FEATURE</vt:lpstr>
      <vt:lpstr>Gene_Ontology</vt:lpstr>
      <vt:lpstr>GOTERM_BP_DIRECT </vt:lpstr>
      <vt:lpstr>GOTERM_CC_DIRECT</vt:lpstr>
      <vt:lpstr>GOTERM_MF_DIRECT</vt:lpstr>
      <vt:lpstr>Interactions</vt:lpstr>
      <vt:lpstr>UP_KW_LIGAND</vt:lpstr>
      <vt:lpstr>Pathways</vt:lpstr>
      <vt:lpstr>KEGG_PATHWAY</vt:lpstr>
      <vt:lpstr>BIOCARTA</vt:lpstr>
      <vt:lpstr>BRID</vt:lpstr>
      <vt:lpstr>Protein_Domains</vt:lpstr>
      <vt:lpstr>INTERPRO</vt:lpstr>
      <vt:lpstr>PIR_SUPERFAMILY  </vt:lpstr>
      <vt:lpstr> SMART </vt:lpstr>
      <vt:lpstr>UP_KW_DOMAIN 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EscherichiaColiK12_cocomp_hq</dc:title>
  <dc:creator>salma osama</dc:creator>
  <cp:lastModifiedBy>Rana Abdelkhalek</cp:lastModifiedBy>
  <cp:revision>13</cp:revision>
  <dcterms:created xsi:type="dcterms:W3CDTF">2022-06-06T16:07:14Z</dcterms:created>
  <dcterms:modified xsi:type="dcterms:W3CDTF">2022-06-06T22:44:18Z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0x010100CD8522470C195F498C4E1C60D51B7B35</vt:lpwstr>
  </property>
</Properties>
</file>